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5"/>
  </p:notesMasterIdLst>
  <p:handoutMasterIdLst>
    <p:handoutMasterId r:id="rId32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969" r:id="rId81"/>
    <p:sldId id="618" r:id="rId82"/>
    <p:sldId id="619" r:id="rId83"/>
    <p:sldId id="620" r:id="rId84"/>
    <p:sldId id="621" r:id="rId85"/>
    <p:sldId id="617" r:id="rId86"/>
    <p:sldId id="839" r:id="rId87"/>
    <p:sldId id="840" r:id="rId88"/>
    <p:sldId id="482" r:id="rId89"/>
    <p:sldId id="51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841" r:id="rId100"/>
    <p:sldId id="842" r:id="rId101"/>
    <p:sldId id="631" r:id="rId102"/>
    <p:sldId id="844" r:id="rId103"/>
    <p:sldId id="845" r:id="rId104"/>
    <p:sldId id="843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391" r:id="rId117"/>
    <p:sldId id="847" r:id="rId118"/>
    <p:sldId id="848" r:id="rId119"/>
    <p:sldId id="849" r:id="rId120"/>
    <p:sldId id="851" r:id="rId121"/>
    <p:sldId id="852" r:id="rId122"/>
    <p:sldId id="853" r:id="rId123"/>
    <p:sldId id="854" r:id="rId124"/>
    <p:sldId id="855" r:id="rId125"/>
    <p:sldId id="846" r:id="rId126"/>
    <p:sldId id="392" r:id="rId127"/>
    <p:sldId id="393" r:id="rId128"/>
    <p:sldId id="394" r:id="rId129"/>
    <p:sldId id="395" r:id="rId130"/>
    <p:sldId id="396" r:id="rId131"/>
    <p:sldId id="398" r:id="rId132"/>
    <p:sldId id="397" r:id="rId133"/>
    <p:sldId id="643" r:id="rId134"/>
    <p:sldId id="874" r:id="rId135"/>
    <p:sldId id="875" r:id="rId136"/>
    <p:sldId id="876" r:id="rId137"/>
    <p:sldId id="877" r:id="rId138"/>
    <p:sldId id="878" r:id="rId139"/>
    <p:sldId id="879" r:id="rId140"/>
    <p:sldId id="880" r:id="rId141"/>
    <p:sldId id="882" r:id="rId142"/>
    <p:sldId id="856" r:id="rId143"/>
    <p:sldId id="971" r:id="rId144"/>
    <p:sldId id="973" r:id="rId145"/>
    <p:sldId id="974" r:id="rId146"/>
    <p:sldId id="975" r:id="rId147"/>
    <p:sldId id="976" r:id="rId148"/>
    <p:sldId id="977" r:id="rId149"/>
    <p:sldId id="972" r:id="rId150"/>
    <p:sldId id="970" r:id="rId151"/>
    <p:sldId id="860" r:id="rId152"/>
    <p:sldId id="861" r:id="rId153"/>
    <p:sldId id="863" r:id="rId154"/>
    <p:sldId id="864" r:id="rId155"/>
    <p:sldId id="865" r:id="rId156"/>
    <p:sldId id="866" r:id="rId157"/>
    <p:sldId id="867" r:id="rId158"/>
    <p:sldId id="868" r:id="rId159"/>
    <p:sldId id="869" r:id="rId160"/>
    <p:sldId id="862" r:id="rId161"/>
    <p:sldId id="870" r:id="rId162"/>
    <p:sldId id="873" r:id="rId163"/>
    <p:sldId id="883" r:id="rId164"/>
    <p:sldId id="383" r:id="rId165"/>
    <p:sldId id="389" r:id="rId166"/>
    <p:sldId id="379" r:id="rId167"/>
    <p:sldId id="380" r:id="rId168"/>
    <p:sldId id="908" r:id="rId169"/>
    <p:sldId id="909" r:id="rId170"/>
    <p:sldId id="910" r:id="rId171"/>
    <p:sldId id="385" r:id="rId172"/>
    <p:sldId id="912" r:id="rId173"/>
    <p:sldId id="384" r:id="rId174"/>
    <p:sldId id="388" r:id="rId175"/>
    <p:sldId id="382" r:id="rId176"/>
    <p:sldId id="884" r:id="rId177"/>
    <p:sldId id="911" r:id="rId178"/>
    <p:sldId id="906" r:id="rId179"/>
    <p:sldId id="913" r:id="rId180"/>
    <p:sldId id="893" r:id="rId181"/>
    <p:sldId id="894" r:id="rId182"/>
    <p:sldId id="895" r:id="rId183"/>
    <p:sldId id="644" r:id="rId184"/>
    <p:sldId id="646" r:id="rId185"/>
    <p:sldId id="651" r:id="rId186"/>
    <p:sldId id="663" r:id="rId187"/>
    <p:sldId id="664" r:id="rId188"/>
    <p:sldId id="665" r:id="rId189"/>
    <p:sldId id="652" r:id="rId190"/>
    <p:sldId id="653" r:id="rId191"/>
    <p:sldId id="889" r:id="rId192"/>
    <p:sldId id="890" r:id="rId193"/>
    <p:sldId id="891" r:id="rId194"/>
    <p:sldId id="892" r:id="rId195"/>
    <p:sldId id="667" r:id="rId196"/>
    <p:sldId id="650" r:id="rId197"/>
    <p:sldId id="669" r:id="rId198"/>
    <p:sldId id="675" r:id="rId199"/>
    <p:sldId id="676" r:id="rId200"/>
    <p:sldId id="677" r:id="rId201"/>
    <p:sldId id="685" r:id="rId202"/>
    <p:sldId id="694" r:id="rId203"/>
    <p:sldId id="695" r:id="rId204"/>
    <p:sldId id="672" r:id="rId205"/>
    <p:sldId id="689" r:id="rId206"/>
    <p:sldId id="687" r:id="rId207"/>
    <p:sldId id="696" r:id="rId208"/>
    <p:sldId id="697" r:id="rId209"/>
    <p:sldId id="684" r:id="rId210"/>
    <p:sldId id="698" r:id="rId211"/>
    <p:sldId id="699" r:id="rId212"/>
    <p:sldId id="886" r:id="rId213"/>
    <p:sldId id="968" r:id="rId214"/>
    <p:sldId id="887" r:id="rId215"/>
    <p:sldId id="888" r:id="rId216"/>
    <p:sldId id="905" r:id="rId217"/>
    <p:sldId id="904" r:id="rId218"/>
    <p:sldId id="1024" r:id="rId219"/>
    <p:sldId id="1011" r:id="rId220"/>
    <p:sldId id="1014" r:id="rId221"/>
    <p:sldId id="1019" r:id="rId222"/>
    <p:sldId id="1016" r:id="rId223"/>
    <p:sldId id="1017" r:id="rId224"/>
    <p:sldId id="1018" r:id="rId225"/>
    <p:sldId id="1020" r:id="rId226"/>
    <p:sldId id="1021" r:id="rId227"/>
    <p:sldId id="1022" r:id="rId228"/>
    <p:sldId id="1023" r:id="rId229"/>
    <p:sldId id="800" r:id="rId230"/>
    <p:sldId id="801" r:id="rId231"/>
    <p:sldId id="802" r:id="rId232"/>
    <p:sldId id="806" r:id="rId233"/>
    <p:sldId id="807" r:id="rId234"/>
    <p:sldId id="1025" r:id="rId235"/>
    <p:sldId id="1032" r:id="rId236"/>
    <p:sldId id="1026" r:id="rId237"/>
    <p:sldId id="1030" r:id="rId238"/>
    <p:sldId id="1031" r:id="rId239"/>
    <p:sldId id="809" r:id="rId240"/>
    <p:sldId id="810" r:id="rId241"/>
    <p:sldId id="920" r:id="rId242"/>
    <p:sldId id="811" r:id="rId243"/>
    <p:sldId id="1039" r:id="rId244"/>
    <p:sldId id="1033" r:id="rId245"/>
    <p:sldId id="1034" r:id="rId246"/>
    <p:sldId id="1035" r:id="rId247"/>
    <p:sldId id="1036" r:id="rId248"/>
    <p:sldId id="1037" r:id="rId249"/>
    <p:sldId id="1038" r:id="rId250"/>
    <p:sldId id="832" r:id="rId251"/>
    <p:sldId id="833" r:id="rId252"/>
    <p:sldId id="834" r:id="rId253"/>
    <p:sldId id="835" r:id="rId254"/>
    <p:sldId id="836" r:id="rId255"/>
    <p:sldId id="837" r:id="rId256"/>
    <p:sldId id="812" r:id="rId257"/>
    <p:sldId id="813" r:id="rId258"/>
    <p:sldId id="814" r:id="rId259"/>
    <p:sldId id="815" r:id="rId260"/>
    <p:sldId id="816" r:id="rId261"/>
    <p:sldId id="922" r:id="rId262"/>
    <p:sldId id="927" r:id="rId263"/>
    <p:sldId id="923" r:id="rId264"/>
    <p:sldId id="924" r:id="rId265"/>
    <p:sldId id="925" r:id="rId266"/>
    <p:sldId id="926" r:id="rId267"/>
    <p:sldId id="928" r:id="rId268"/>
    <p:sldId id="929" r:id="rId269"/>
    <p:sldId id="943" r:id="rId270"/>
    <p:sldId id="944" r:id="rId271"/>
    <p:sldId id="945" r:id="rId272"/>
    <p:sldId id="946" r:id="rId273"/>
    <p:sldId id="947" r:id="rId274"/>
    <p:sldId id="948" r:id="rId275"/>
    <p:sldId id="949" r:id="rId276"/>
    <p:sldId id="950" r:id="rId277"/>
    <p:sldId id="951" r:id="rId278"/>
    <p:sldId id="952" r:id="rId279"/>
    <p:sldId id="955" r:id="rId280"/>
    <p:sldId id="954" r:id="rId281"/>
    <p:sldId id="957" r:id="rId282"/>
    <p:sldId id="823" r:id="rId283"/>
    <p:sldId id="824" r:id="rId284"/>
    <p:sldId id="825" r:id="rId285"/>
    <p:sldId id="916" r:id="rId286"/>
    <p:sldId id="915" r:id="rId287"/>
    <p:sldId id="828" r:id="rId288"/>
    <p:sldId id="829" r:id="rId289"/>
    <p:sldId id="830" r:id="rId290"/>
    <p:sldId id="831" r:id="rId291"/>
    <p:sldId id="701" r:id="rId292"/>
    <p:sldId id="702" r:id="rId293"/>
    <p:sldId id="703" r:id="rId294"/>
    <p:sldId id="704" r:id="rId295"/>
    <p:sldId id="705" r:id="rId296"/>
    <p:sldId id="706" r:id="rId297"/>
    <p:sldId id="914" r:id="rId298"/>
    <p:sldId id="713" r:id="rId299"/>
    <p:sldId id="712" r:id="rId300"/>
    <p:sldId id="716" r:id="rId301"/>
    <p:sldId id="673" r:id="rId302"/>
    <p:sldId id="707" r:id="rId303"/>
    <p:sldId id="674" r:id="rId304"/>
    <p:sldId id="711" r:id="rId305"/>
    <p:sldId id="708" r:id="rId306"/>
    <p:sldId id="709" r:id="rId307"/>
    <p:sldId id="710" r:id="rId308"/>
    <p:sldId id="715" r:id="rId309"/>
    <p:sldId id="714" r:id="rId310"/>
    <p:sldId id="734" r:id="rId311"/>
    <p:sldId id="732" r:id="rId312"/>
    <p:sldId id="735" r:id="rId313"/>
    <p:sldId id="921" r:id="rId314"/>
    <p:sldId id="958" r:id="rId315"/>
    <p:sldId id="964" r:id="rId316"/>
    <p:sldId id="961" r:id="rId317"/>
    <p:sldId id="962" r:id="rId318"/>
    <p:sldId id="963" r:id="rId319"/>
    <p:sldId id="967" r:id="rId320"/>
    <p:sldId id="966" r:id="rId321"/>
    <p:sldId id="965" r:id="rId322"/>
    <p:sldId id="902" r:id="rId323"/>
    <p:sldId id="903" r:id="rId3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61" autoAdjust="0"/>
    <p:restoredTop sz="86772"/>
  </p:normalViewPr>
  <p:slideViewPr>
    <p:cSldViewPr snapToGrid="0" snapToObjects="1" showGuides="1">
      <p:cViewPr varScale="1">
        <p:scale>
          <a:sx n="108" d="100"/>
          <a:sy n="108" d="100"/>
        </p:scale>
        <p:origin x="792" y="20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handoutMaster" Target="handoutMasters/handoutMaster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presProps" Target="pres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ableStyles" Target="tableStyles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notesMaster" Target="notesMasters/notesMaster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2023. 2. 1.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2023. 2. 1.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03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006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381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17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304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7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5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0" Type="http://schemas.openxmlformats.org/officeDocument/2006/relationships/image" Target="../media/image1180.png"/><Relationship Id="rId4" Type="http://schemas.openxmlformats.org/officeDocument/2006/relationships/image" Target="../media/image131.png"/><Relationship Id="rId9" Type="http://schemas.openxmlformats.org/officeDocument/2006/relationships/image" Target="../media/image1170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image" Target="../media/image151.tiff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iff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56.tif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6">
                    <a:lumMod val="50000"/>
                  </a:schemeClr>
                </a:solidFill>
              </a:rPr>
              <a:t>2023/01/31</a:t>
            </a:r>
            <a:endParaRPr kumimoji="1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tx1">
                    <a:lumMod val="95000"/>
                  </a:schemeClr>
                </a:solidFill>
              </a:rPr>
              <a:t>딥러닝</a:t>
            </a:r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 err="1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 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데이터 종류와 작업 종류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속성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순차열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영상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자연어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음성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데이터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4648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2</a:t>
            </a:r>
            <a:r>
              <a:rPr kumimoji="1" lang="ko-KR" altLang="en-US" sz="2000" dirty="0"/>
              <a:t>차원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각 줄이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개의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각 컬럼이 속성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다른 이름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정형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엑셀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grid </a:t>
            </a:r>
            <a:r>
              <a:rPr kumimoji="1" lang="ko-KR" altLang="en-US" sz="2000" dirty="0"/>
              <a:t>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디비 데이터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기존 방법으로 많이 다루던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속성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3247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시계열 혹은 공계열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같은 시간 간격 혹은 같은 거리 간격으로 데이터를 센서링한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주가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날씨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시간별 사용량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MRI</a:t>
            </a:r>
            <a:r>
              <a:rPr kumimoji="1" lang="ko-KR" altLang="en-US" sz="2000" dirty="0"/>
              <a:t>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센서링한 데이터의 종류에 따라 차원이 달라진다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167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일반적으로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차원 데이터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가로</a:t>
            </a:r>
            <a:r>
              <a:rPr kumimoji="1" lang="en-US" altLang="ko-KR" sz="2000" dirty="0"/>
              <a:t>x</a:t>
            </a:r>
            <a:r>
              <a:rPr kumimoji="1" lang="ko-KR" altLang="en-US" sz="2000" dirty="0"/>
              <a:t>세로</a:t>
            </a:r>
            <a:r>
              <a:rPr kumimoji="1" lang="en-US" altLang="ko-KR" sz="2000" dirty="0"/>
              <a:t>xRGB</a:t>
            </a:r>
            <a:r>
              <a:rPr kumimoji="1" lang="ko-KR" altLang="en-US" sz="2000" dirty="0"/>
              <a:t>채널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/>
              <a:t>모니터를 통해 보여지는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9497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글자로 표현되는 언어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근본적으로 하나의 어휘가 하나의 클래스</a:t>
            </a:r>
            <a:endParaRPr kumimoji="1" lang="en-US" altLang="ko-KR" sz="2000" dirty="0"/>
          </a:p>
          <a:p>
            <a:r>
              <a:rPr kumimoji="1" lang="ko-KR" altLang="en-US" sz="2000" dirty="0"/>
              <a:t>수많은 어휘를 처리하기 위해 임베딩이 필요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연속된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대량을 데이터 처리 필요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1715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순차열 데이터의 하나</a:t>
            </a:r>
            <a:endParaRPr kumimoji="1" lang="en-US" altLang="ko-KR" sz="2000" dirty="0"/>
          </a:p>
          <a:p>
            <a:r>
              <a:rPr kumimoji="1" lang="ko-KR" altLang="en-US" sz="2000" dirty="0"/>
              <a:t>음성을 문자열로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문자열을 음성으로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문자열로 인식된 후에는 자연어 데이터로 처리한다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음성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007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sz="2000" dirty="0"/>
              <a:t>일반적인 작업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회귀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일반 적인 값을 예측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나이</a:t>
            </a:r>
            <a:endParaRPr kumimoji="1" lang="en-US" altLang="ko-KR" dirty="0"/>
          </a:p>
          <a:p>
            <a:pPr lvl="1"/>
            <a:r>
              <a:rPr kumimoji="1" lang="ko-KR" altLang="en-US" sz="1700" dirty="0"/>
              <a:t>분류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카테고리를 예측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예</a:t>
            </a:r>
            <a:r>
              <a:rPr kumimoji="1" lang="en-US" altLang="ko-KR" sz="1700" dirty="0"/>
              <a:t>)</a:t>
            </a:r>
            <a:r>
              <a:rPr kumimoji="1" lang="ko-KR" altLang="en-US" sz="1700" dirty="0"/>
              <a:t> 색깔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남여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질병 유무</a:t>
            </a:r>
            <a:endParaRPr kumimoji="1" lang="en-US" altLang="ko-KR" sz="17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데이터 종류에 따른 문제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영상</a:t>
            </a:r>
            <a:endParaRPr kumimoji="1" lang="en-US" altLang="ko-KR" sz="1700" dirty="0"/>
          </a:p>
          <a:p>
            <a:pPr lvl="2"/>
            <a:r>
              <a:rPr kumimoji="1" lang="ko-KR" altLang="en-US" sz="1400" dirty="0"/>
              <a:t>영상 분할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물체 탐지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스타일 변환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해상도 증대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자연어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QnA, </a:t>
            </a:r>
            <a:r>
              <a:rPr kumimoji="1" lang="ko-KR" altLang="en-US" sz="1400" dirty="0"/>
              <a:t>요약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번역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음성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STT(Speech to Text), TTS(Text to Speech)</a:t>
            </a:r>
          </a:p>
          <a:p>
            <a:pPr marL="685800" lvl="2" indent="0">
              <a:buNone/>
            </a:pPr>
            <a:endParaRPr kumimoji="1" lang="en-US" altLang="ko-KR" sz="1400" dirty="0"/>
          </a:p>
          <a:p>
            <a:r>
              <a:rPr kumimoji="1" lang="ko-KR" altLang="en-US" sz="2000" dirty="0"/>
              <a:t>데이터 종류에 무관한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노이즈 제거</a:t>
            </a:r>
            <a:endParaRPr kumimoji="1" lang="en-US" altLang="ko-KR" sz="1700" dirty="0"/>
          </a:p>
          <a:p>
            <a:pPr lvl="1"/>
            <a:r>
              <a:rPr kumimoji="1" lang="ko-KR" altLang="en-US" sz="1700" dirty="0"/>
              <a:t>이상 탐지</a:t>
            </a:r>
            <a:endParaRPr kumimoji="1" lang="en-US" altLang="ko-KR" sz="17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67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333963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구축 컨설팅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스타트업 </a:t>
            </a:r>
            <a:r>
              <a:rPr kumimoji="1" lang="en-US" altLang="ko-KR" dirty="0"/>
              <a:t>CTO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ko-KR" altLang="en-US" sz="5400" b="0" i="0" u="none" strike="noStrike" kern="0" cap="none" spc="-10" normalizeH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순차열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71346657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같은 간격으로 센싱한 데이터</a:t>
            </a:r>
            <a:endParaRPr kumimoji="1" lang="en-US" altLang="ko-KR" sz="2215" dirty="0"/>
          </a:p>
          <a:p>
            <a:endParaRPr kumimoji="1" lang="en-US" altLang="ko-KR" sz="2215" dirty="0"/>
          </a:p>
          <a:p>
            <a:r>
              <a:rPr kumimoji="1" lang="ko-KR" altLang="en-US" sz="2215" dirty="0"/>
              <a:t>같은 시간 간격 </a:t>
            </a:r>
            <a:r>
              <a:rPr kumimoji="1" lang="en-US" altLang="ko-KR" sz="2215" dirty="0"/>
              <a:t>:</a:t>
            </a:r>
            <a:r>
              <a:rPr kumimoji="1" lang="ko-KR" altLang="en-US" sz="2215" dirty="0"/>
              <a:t> 시계열 데이터</a:t>
            </a:r>
            <a:endParaRPr kumimoji="1" lang="en-US" altLang="ko-KR" sz="2215" dirty="0"/>
          </a:p>
          <a:p>
            <a:pPr lvl="1"/>
            <a:r>
              <a:rPr kumimoji="1" lang="ko-KR" altLang="en-US" sz="1875" dirty="0"/>
              <a:t>주가 데이터</a:t>
            </a:r>
            <a:endParaRPr kumimoji="1" lang="en-US" altLang="ko-KR" sz="1875" dirty="0"/>
          </a:p>
          <a:p>
            <a:pPr lvl="1"/>
            <a:endParaRPr kumimoji="1" lang="en-US" altLang="ko-KR" sz="1875" dirty="0"/>
          </a:p>
          <a:p>
            <a:pPr lvl="1"/>
            <a:endParaRPr kumimoji="1" lang="en-US" altLang="ko-KR" sz="1875" dirty="0"/>
          </a:p>
          <a:p>
            <a:pPr marL="354760" lvl="1" indent="0">
              <a:buNone/>
            </a:pPr>
            <a:endParaRPr kumimoji="1" lang="en-US" altLang="ko-KR" sz="1875" dirty="0"/>
          </a:p>
          <a:p>
            <a:r>
              <a:rPr kumimoji="1" lang="ko-KR" altLang="en-US" sz="2215" dirty="0"/>
              <a:t>같은 공간 간격 </a:t>
            </a:r>
            <a:r>
              <a:rPr kumimoji="1" lang="en-US" altLang="ko-KR" sz="2215" dirty="0"/>
              <a:t>:</a:t>
            </a:r>
            <a:r>
              <a:rPr kumimoji="1" lang="ko-KR" altLang="en-US" sz="2215" dirty="0"/>
              <a:t> 공계열 데이터</a:t>
            </a:r>
            <a:endParaRPr kumimoji="1" lang="en-US" altLang="ko-KR" sz="2215" dirty="0"/>
          </a:p>
          <a:p>
            <a:pPr lvl="1"/>
            <a:r>
              <a:rPr kumimoji="1" lang="en-US" altLang="ko-KR" sz="1875" dirty="0"/>
              <a:t>MRI </a:t>
            </a:r>
            <a:r>
              <a:rPr kumimoji="1" lang="ko-KR" altLang="en-US" sz="1875" dirty="0"/>
              <a:t>데이터</a:t>
            </a:r>
            <a:endParaRPr kumimoji="1" lang="en-US" altLang="ko-KR" sz="1875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A70502-DF5E-8990-3DE2-D961A8DB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11" y="3511325"/>
            <a:ext cx="3648613" cy="78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27EBCA-F55E-6439-CECE-17F273F0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511" y="5343041"/>
            <a:ext cx="3648613" cy="105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262449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46019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8D6E4-43B9-5DB7-AC34-A0E4DA83514D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361843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1880009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FA517-E102-2CEC-0770-86FA9865298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5F46B-6FD8-8DB8-439B-D91BD4A1FD31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452237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5170220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C3364-B00B-4B15-33DE-862B402EF91B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050A7-5124-5785-35ED-7C88422CB355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82CC1A-D18B-8127-1368-E5C7E5E6D525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016342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 하여 속성 데이터로 만든다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1F64D-9A15-498B-9137-C3EDDC3FD1C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7B9-A691-C0F0-509A-3E4C97C0D3A0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8B97-5F99-6F0F-67D9-B5D3A2003020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7274175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15" dirty="0"/>
              <a:t>sequence length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C169F-5C61-7E51-26DA-F142E66B90DD}"/>
              </a:ext>
            </a:extLst>
          </p:cNvPr>
          <p:cNvSpPr txBox="1"/>
          <p:nvPr/>
        </p:nvSpPr>
        <p:spPr>
          <a:xfrm>
            <a:off x="2792201" y="4163037"/>
            <a:ext cx="239982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85"/>
              <a:t>sequence length</a:t>
            </a:r>
            <a:endParaRPr kumimoji="1" lang="ko-Kore-KR" altLang="en-US" sz="2585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74F57E-01FB-C06D-058A-2E0713E370AE}"/>
              </a:ext>
            </a:extLst>
          </p:cNvPr>
          <p:cNvCxnSpPr>
            <a:cxnSpLocks/>
          </p:cNvCxnSpPr>
          <p:nvPr/>
        </p:nvCxnSpPr>
        <p:spPr>
          <a:xfrm>
            <a:off x="3462367" y="3960751"/>
            <a:ext cx="1275805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344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15" dirty="0"/>
              <a:t>offset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C2D76-7CE4-1E5D-778D-B922F3F00149}"/>
              </a:ext>
            </a:extLst>
          </p:cNvPr>
          <p:cNvSpPr txBox="1"/>
          <p:nvPr/>
        </p:nvSpPr>
        <p:spPr>
          <a:xfrm>
            <a:off x="902110" y="2996953"/>
            <a:ext cx="733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123456789012345678901234567890</a:t>
            </a:r>
            <a:endParaRPr kumimoji="1" lang="ko-Kore-KR" altLang="en-US" sz="3600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C399D-A086-54F6-A6F8-0832BED7DD40}"/>
              </a:ext>
            </a:extLst>
          </p:cNvPr>
          <p:cNvSpPr/>
          <p:nvPr/>
        </p:nvSpPr>
        <p:spPr>
          <a:xfrm>
            <a:off x="3508497" y="3081676"/>
            <a:ext cx="1229675" cy="511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>
              <a:ln w="19050">
                <a:solidFill>
                  <a:schemeClr val="accent1">
                    <a:shade val="50000"/>
                  </a:schemeClr>
                </a:solidFill>
              </a:ln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C169F-5C61-7E51-26DA-F142E66B90DD}"/>
              </a:ext>
            </a:extLst>
          </p:cNvPr>
          <p:cNvSpPr txBox="1"/>
          <p:nvPr/>
        </p:nvSpPr>
        <p:spPr>
          <a:xfrm>
            <a:off x="4191583" y="4181820"/>
            <a:ext cx="957570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85"/>
              <a:t>offset</a:t>
            </a:r>
            <a:endParaRPr kumimoji="1" lang="ko-Kore-KR" altLang="en-US" sz="2585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74F57E-01FB-C06D-058A-2E0713E370AE}"/>
              </a:ext>
            </a:extLst>
          </p:cNvPr>
          <p:cNvCxnSpPr>
            <a:cxnSpLocks/>
          </p:cNvCxnSpPr>
          <p:nvPr/>
        </p:nvCxnSpPr>
        <p:spPr>
          <a:xfrm>
            <a:off x="4495895" y="3894282"/>
            <a:ext cx="398814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35894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샘플링된 결과는 속성 데이터이다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샘플링된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1F64D-9A15-498B-9137-C3EDDC3FD1C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7B9-A691-C0F0-509A-3E4C97C0D3A0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8B97-5F99-6F0F-67D9-B5D3A2003020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393399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일반 속성 데이터의 처리와 같은 방법으로 한다</a:t>
            </a:r>
            <a:r>
              <a:rPr kumimoji="1" lang="en-US" altLang="ko-KR" sz="2215" dirty="0"/>
              <a:t>.</a:t>
            </a:r>
          </a:p>
          <a:p>
            <a:r>
              <a:rPr kumimoji="1" lang="en-US" altLang="ko-KR" sz="2215" dirty="0"/>
              <a:t>RNN</a:t>
            </a:r>
            <a:r>
              <a:rPr kumimoji="1" lang="ko-KR" altLang="en-US" sz="2215" dirty="0"/>
              <a:t>이 순차열 데이터에서 더 좋은 성능을 보인다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1F64D-9A15-498B-9137-C3EDDC3FD1C1}"/>
              </a:ext>
            </a:extLst>
          </p:cNvPr>
          <p:cNvSpPr txBox="1"/>
          <p:nvPr/>
        </p:nvSpPr>
        <p:spPr>
          <a:xfrm>
            <a:off x="3102796" y="3965546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F77B9-A691-C0F0-509A-3E4C97C0D3A0}"/>
              </a:ext>
            </a:extLst>
          </p:cNvPr>
          <p:cNvSpPr txBox="1"/>
          <p:nvPr/>
        </p:nvSpPr>
        <p:spPr>
          <a:xfrm>
            <a:off x="3102796" y="4483653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56789  0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8B97-5F99-6F0F-67D9-B5D3A2003020}"/>
              </a:ext>
            </a:extLst>
          </p:cNvPr>
          <p:cNvSpPr txBox="1"/>
          <p:nvPr/>
        </p:nvSpPr>
        <p:spPr>
          <a:xfrm>
            <a:off x="3095885" y="5028338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90123  4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DE579-52E8-0616-8150-1F50FEF3E3DE}"/>
              </a:ext>
            </a:extLst>
          </p:cNvPr>
          <p:cNvSpPr txBox="1"/>
          <p:nvPr/>
        </p:nvSpPr>
        <p:spPr>
          <a:xfrm>
            <a:off x="3076449" y="5624952"/>
            <a:ext cx="2267154" cy="60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323">
                <a:ln>
                  <a:solidFill>
                    <a:schemeClr val="accent1">
                      <a:shade val="50000"/>
                    </a:schemeClr>
                  </a:solidFill>
                </a:ln>
              </a:rPr>
              <a:t>23456  7</a:t>
            </a:r>
            <a:endParaRPr kumimoji="1" lang="ko-Kore-KR" altLang="en-US" sz="3323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7834033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적용 방식들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https://hwi-doc.tistory.com/entry/cs231n-Recurrent-Neural-Network-RNN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039C4-47F4-C98D-FB43-FDFA5D90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2672121"/>
            <a:ext cx="8487508" cy="26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9427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ko-KR" altLang="en-US" sz="5400" b="0" i="0" u="none" strike="noStrike" kern="0" cap="none" spc="-10" normalizeH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자연어 처리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3475532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자연어 데이터는 단어 순차열 데이터 이다</a:t>
            </a:r>
            <a:r>
              <a:rPr kumimoji="1" lang="en-US" altLang="ko-KR" sz="2215" dirty="0"/>
              <a:t>.</a:t>
            </a:r>
          </a:p>
          <a:p>
            <a:r>
              <a:rPr kumimoji="1" lang="ko-KR" altLang="en-US" sz="2215" dirty="0"/>
              <a:t>근본적으로 문자열 데이터 처리와 동일</a:t>
            </a:r>
            <a:r>
              <a:rPr kumimoji="1" lang="en-US" altLang="ko-KR" sz="2215" dirty="0"/>
              <a:t>.</a:t>
            </a:r>
          </a:p>
          <a:p>
            <a:endParaRPr kumimoji="1" lang="en-US" altLang="ko-KR" sz="2215" dirty="0"/>
          </a:p>
          <a:p>
            <a:r>
              <a:rPr kumimoji="1" lang="ko-KR" altLang="en-US" sz="2215" dirty="0"/>
              <a:t>하지만 </a:t>
            </a:r>
            <a:r>
              <a:rPr kumimoji="1" lang="en-US" altLang="ko-KR" sz="2215" dirty="0"/>
              <a:t>2</a:t>
            </a:r>
            <a:r>
              <a:rPr kumimoji="1" lang="ko-KR" altLang="en-US" sz="2215" dirty="0"/>
              <a:t>가지 처리가 더 필요</a:t>
            </a:r>
            <a:r>
              <a:rPr kumimoji="1" lang="en-US" altLang="ko-KR" sz="2215" dirty="0"/>
              <a:t>.</a:t>
            </a:r>
          </a:p>
          <a:p>
            <a:pPr lvl="1"/>
            <a:r>
              <a:rPr kumimoji="1" lang="ko-KR" altLang="en-US" sz="1875" dirty="0"/>
              <a:t>단어로 쪼개기</a:t>
            </a:r>
            <a:endParaRPr kumimoji="1" lang="en-US" altLang="ko-KR" sz="1875" dirty="0"/>
          </a:p>
          <a:p>
            <a:pPr lvl="1"/>
            <a:r>
              <a:rPr kumimoji="1" lang="ko-KR" altLang="en-US" sz="1875" dirty="0"/>
              <a:t>너무나 큰 단어 사전</a:t>
            </a:r>
            <a:endParaRPr kumimoji="1" lang="en-US" altLang="ko-KR" sz="1875" dirty="0"/>
          </a:p>
          <a:p>
            <a:pPr lvl="1"/>
            <a:endParaRPr kumimoji="1" lang="en-US" altLang="ko-KR" sz="1875" dirty="0"/>
          </a:p>
          <a:p>
            <a:r>
              <a:rPr kumimoji="1" lang="ko-KR" altLang="en-US" sz="2215" dirty="0"/>
              <a:t>그래서 토크나이징과 임베딩 과정이 필요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1719369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215" dirty="0"/>
              <a:t>“It’s so hot today” -&gt; It + ‘s + so + hot + today</a:t>
            </a:r>
          </a:p>
          <a:p>
            <a:r>
              <a:rPr kumimoji="1" lang="en-US" altLang="ko-KR" sz="2215" dirty="0"/>
              <a:t>‘</a:t>
            </a:r>
            <a:r>
              <a:rPr kumimoji="1" lang="ko-KR" altLang="en-US" sz="2215" dirty="0"/>
              <a:t>오늘은 날씨가 더워요</a:t>
            </a:r>
            <a:r>
              <a:rPr kumimoji="1" lang="en-US" altLang="ko-KR" sz="2215" dirty="0"/>
              <a:t>’</a:t>
            </a:r>
            <a:r>
              <a:rPr kumimoji="1" lang="ko-KR" altLang="en-US" sz="2215" dirty="0"/>
              <a:t> </a:t>
            </a:r>
            <a:r>
              <a:rPr kumimoji="1" lang="en-US" altLang="ko-KR" sz="2215" dirty="0"/>
              <a:t>-&gt;</a:t>
            </a:r>
            <a:r>
              <a:rPr kumimoji="1" lang="ko-KR" altLang="en-US" sz="2215" dirty="0"/>
              <a:t> 오늘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은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날씨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가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더워 </a:t>
            </a:r>
            <a:r>
              <a:rPr kumimoji="1" lang="en-US" altLang="ko-KR" sz="2215" dirty="0"/>
              <a:t>+</a:t>
            </a:r>
            <a:r>
              <a:rPr kumimoji="1" lang="ko-KR" altLang="en-US" sz="2215" dirty="0"/>
              <a:t> 요</a:t>
            </a:r>
            <a:endParaRPr kumimoji="1" lang="en-US" altLang="ko-KR" sz="2215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토크나이징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95752297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215" dirty="0"/>
              <a:t>토크나이징된 단어들을 빈도 역순으로 정렬한다</a:t>
            </a:r>
            <a:r>
              <a:rPr kumimoji="1" lang="en-US" altLang="ko-KR" sz="2215" dirty="0"/>
              <a:t>.</a:t>
            </a:r>
          </a:p>
          <a:p>
            <a:r>
              <a:rPr kumimoji="1" lang="ko-KR" altLang="en-US" sz="2215" dirty="0"/>
              <a:t>이로 구성된 사전의 인덱스로 단어를 대체한다</a:t>
            </a:r>
            <a:r>
              <a:rPr kumimoji="1" lang="en-US" altLang="ko-KR" sz="2215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18"/>
          <p:cNvSpPr txBox="1"/>
          <p:nvPr/>
        </p:nvSpPr>
        <p:spPr>
          <a:xfrm>
            <a:off x="6563986" y="5937901"/>
            <a:ext cx="2071565" cy="307938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78465077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Word2Vec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자연어 처리 모델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7123653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Encoder - Decoder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0F20D7-EC3C-323E-432D-E2FCA60D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9" y="3429001"/>
            <a:ext cx="7481383" cy="16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990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 dirty="0"/>
              <a:t>인코더와</a:t>
            </a:r>
            <a:r>
              <a:rPr lang="ko-KR" altLang="en-US" dirty="0"/>
              <a:t> 디코더</a:t>
            </a:r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70C56-66F3-FD0E-2D95-9D70B829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435" y="1783790"/>
            <a:ext cx="3223743" cy="46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3383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Transformer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06987" y="5935060"/>
            <a:ext cx="2414197" cy="161947"/>
          </a:xfrm>
          <a:prstGeom prst="rect">
            <a:avLst/>
          </a:prstGeom>
          <a:noFill/>
          <a:ln>
            <a:noFill/>
          </a:ln>
        </p:spPr>
        <p:txBody>
          <a:bodyPr lIns="84392" tIns="84392" rIns="84392" bIns="84392" anchor="t" anchorCtr="0">
            <a:noAutofit/>
          </a:bodyPr>
          <a:lstStyle/>
          <a:p>
            <a:pPr lvl="0"/>
            <a:r>
              <a:rPr lang="en" sz="554" dirty="0"/>
              <a:t>https://</a:t>
            </a:r>
            <a:r>
              <a:rPr lang="en" sz="554" dirty="0" err="1"/>
              <a:t>ebbnflow.tistory.com</a:t>
            </a:r>
            <a:r>
              <a:rPr lang="en" sz="554" dirty="0"/>
              <a:t>/154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A72A9C-3FE8-918F-6D97-B2E11E7D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68873"/>
            <a:ext cx="6858000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2671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2215" dirty="0"/>
              <a:t>Transformer</a:t>
            </a:r>
            <a:r>
              <a:rPr lang="ko-KR" altLang="en-US" sz="2215" dirty="0"/>
              <a:t>의</a:t>
            </a:r>
            <a:r>
              <a:rPr lang="en-US" altLang="ko-Kore-KR" sz="2215" dirty="0"/>
              <a:t> </a:t>
            </a:r>
            <a:r>
              <a:rPr lang="ko-Kore-KR" altLang="en-US" sz="2215" dirty="0"/>
              <a:t>인코더</a:t>
            </a:r>
            <a:r>
              <a:rPr lang="en-US" altLang="ko-Kore-KR" sz="2215" dirty="0"/>
              <a:t> </a:t>
            </a:r>
            <a:r>
              <a:rPr lang="ko-Kore-KR" altLang="en-US" sz="2215" dirty="0"/>
              <a:t>만으로</a:t>
            </a:r>
            <a:r>
              <a:rPr lang="en-US" altLang="ko-Kore-KR" sz="2215" dirty="0"/>
              <a:t> </a:t>
            </a:r>
            <a:r>
              <a:rPr lang="ko-Kore-KR" altLang="en-US" sz="2215" dirty="0"/>
              <a:t>구성됨</a:t>
            </a:r>
            <a:r>
              <a:rPr lang="en-US" altLang="ko-Kore-KR" sz="2215" dirty="0"/>
              <a:t>.</a:t>
            </a:r>
            <a:endParaRPr lang="ko-Kore-KR" altLang="en-US" sz="2215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B4283-5E99-38D7-949E-2B57F9B0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05" y="2567389"/>
            <a:ext cx="6271846" cy="39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754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 </a:t>
            </a:r>
            <a:r>
              <a:rPr kumimoji="1" lang="ko-KR" altLang="en-US" dirty="0"/>
              <a:t>입력 데이터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372CA7-B526-6F18-4CA2-F264921D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193794"/>
            <a:ext cx="6398476" cy="20916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D86373-1F48-BEE1-9DFB-C53FAB2E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8" y="4725144"/>
            <a:ext cx="8808484" cy="8433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805624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Bert </a:t>
            </a:r>
            <a:r>
              <a:rPr kumimoji="1" lang="ko-KR" altLang="en-US" dirty="0"/>
              <a:t>작업별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9223A-CA30-09D8-5A57-3F5AA8B4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67" y="1861810"/>
            <a:ext cx="4710549" cy="2351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78FAAB-E3C2-B49B-C832-766D864E2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60" y="4284859"/>
            <a:ext cx="4557361" cy="22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3909805" y="3191047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 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64250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848226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79197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822081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63074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68732</TotalTime>
  <Words>7055</Words>
  <Application>Microsoft Macintosh PowerPoint</Application>
  <PresentationFormat>화면 슬라이드 쇼(4:3)</PresentationFormat>
  <Paragraphs>1553</Paragraphs>
  <Slides>323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323</vt:i4>
      </vt:variant>
    </vt:vector>
  </HeadingPairs>
  <TitlesOfParts>
    <vt:vector size="332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5가지 데이터 종류</vt:lpstr>
      <vt:lpstr>속성 데이터</vt:lpstr>
      <vt:lpstr>순차열 데이터</vt:lpstr>
      <vt:lpstr>영상 데이터</vt:lpstr>
      <vt:lpstr>자연어 데이터</vt:lpstr>
      <vt:lpstr>음성 데이터</vt:lpstr>
      <vt:lpstr>문제 종류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순차열 데이터</vt:lpstr>
      <vt:lpstr>샘플링</vt:lpstr>
      <vt:lpstr>샘플링</vt:lpstr>
      <vt:lpstr>샘플링</vt:lpstr>
      <vt:lpstr>샘플링</vt:lpstr>
      <vt:lpstr>샘플링</vt:lpstr>
      <vt:lpstr>샘플링</vt:lpstr>
      <vt:lpstr>샘플링</vt:lpstr>
      <vt:lpstr>샘플링된 결과</vt:lpstr>
      <vt:lpstr>순차열 데이터 처리</vt:lpstr>
      <vt:lpstr>PowerPoint 프레젠테이션</vt:lpstr>
      <vt:lpstr>RNN(Recurrent NN)</vt:lpstr>
      <vt:lpstr>입출력 예</vt:lpstr>
      <vt:lpstr>RNN(Recurrent NN)</vt:lpstr>
      <vt:lpstr>LSTM(Long Short Term Memory)</vt:lpstr>
      <vt:lpstr>적용 방식들</vt:lpstr>
      <vt:lpstr>PowerPoint 프레젠테이션</vt:lpstr>
      <vt:lpstr>자연어 처리</vt:lpstr>
      <vt:lpstr>토크나이징</vt:lpstr>
      <vt:lpstr>사전만들기</vt:lpstr>
      <vt:lpstr>임베딩</vt:lpstr>
      <vt:lpstr>Word2Vec 구조</vt:lpstr>
      <vt:lpstr>Word Embedding</vt:lpstr>
      <vt:lpstr>임베딩된 결과</vt:lpstr>
      <vt:lpstr>PowerPoint 프레젠테이션</vt:lpstr>
      <vt:lpstr>Encoder - Decoder</vt:lpstr>
      <vt:lpstr>Transformer</vt:lpstr>
      <vt:lpstr>Transformer</vt:lpstr>
      <vt:lpstr>Bert</vt:lpstr>
      <vt:lpstr>Bert 입력 데이터 구조</vt:lpstr>
      <vt:lpstr>Bert 작업별 출력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769</cp:revision>
  <cp:lastPrinted>2017-06-08T03:54:08Z</cp:lastPrinted>
  <dcterms:created xsi:type="dcterms:W3CDTF">2017-05-08T00:37:53Z</dcterms:created>
  <dcterms:modified xsi:type="dcterms:W3CDTF">2023-02-01T04:29:19Z</dcterms:modified>
</cp:coreProperties>
</file>